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1" r:id="rId3"/>
    <p:sldId id="267" r:id="rId4"/>
    <p:sldId id="266" r:id="rId5"/>
    <p:sldId id="268" r:id="rId6"/>
    <p:sldId id="260" r:id="rId7"/>
    <p:sldId id="256" r:id="rId8"/>
    <p:sldId id="271" r:id="rId9"/>
    <p:sldId id="270" r:id="rId10"/>
    <p:sldId id="257" r:id="rId11"/>
    <p:sldId id="258" r:id="rId12"/>
    <p:sldId id="259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2E1E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BAF5-1313-4E61-AA67-561B9126CC10}" type="datetimeFigureOut">
              <a:rPr lang="pl-PL" smtClean="0"/>
              <a:t>2019-03-05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6C1C-3DA2-42F8-B535-27AD39DD6E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BAF5-1313-4E61-AA67-561B9126CC10}" type="datetimeFigureOut">
              <a:rPr lang="pl-PL" smtClean="0"/>
              <a:t>2019-03-05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6C1C-3DA2-42F8-B535-27AD39DD6E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BAF5-1313-4E61-AA67-561B9126CC10}" type="datetimeFigureOut">
              <a:rPr lang="pl-PL" smtClean="0"/>
              <a:t>2019-03-05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6C1C-3DA2-42F8-B535-27AD39DD6E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BAF5-1313-4E61-AA67-561B9126CC10}" type="datetimeFigureOut">
              <a:rPr lang="pl-PL" smtClean="0"/>
              <a:t>2019-03-05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6C1C-3DA2-42F8-B535-27AD39DD6E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BAF5-1313-4E61-AA67-561B9126CC10}" type="datetimeFigureOut">
              <a:rPr lang="pl-PL" smtClean="0"/>
              <a:t>2019-03-05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6C1C-3DA2-42F8-B535-27AD39DD6E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BAF5-1313-4E61-AA67-561B9126CC10}" type="datetimeFigureOut">
              <a:rPr lang="pl-PL" smtClean="0"/>
              <a:t>2019-03-05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6C1C-3DA2-42F8-B535-27AD39DD6E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BAF5-1313-4E61-AA67-561B9126CC10}" type="datetimeFigureOut">
              <a:rPr lang="pl-PL" smtClean="0"/>
              <a:t>2019-03-05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6C1C-3DA2-42F8-B535-27AD39DD6E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BAF5-1313-4E61-AA67-561B9126CC10}" type="datetimeFigureOut">
              <a:rPr lang="pl-PL" smtClean="0"/>
              <a:t>2019-03-05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6C1C-3DA2-42F8-B535-27AD39DD6E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BAF5-1313-4E61-AA67-561B9126CC10}" type="datetimeFigureOut">
              <a:rPr lang="pl-PL" smtClean="0"/>
              <a:t>2019-03-05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6C1C-3DA2-42F8-B535-27AD39DD6E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BAF5-1313-4E61-AA67-561B9126CC10}" type="datetimeFigureOut">
              <a:rPr lang="pl-PL" smtClean="0"/>
              <a:t>2019-03-05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6C1C-3DA2-42F8-B535-27AD39DD6E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BAF5-1313-4E61-AA67-561B9126CC10}" type="datetimeFigureOut">
              <a:rPr lang="pl-PL" smtClean="0"/>
              <a:t>2019-03-05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6C1C-3DA2-42F8-B535-27AD39DD6E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33">
                <a:alpha val="24000"/>
              </a:srgbClr>
            </a:gs>
            <a:gs pos="100000">
              <a:srgbClr val="CCFF33">
                <a:alpha val="54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8BAF5-1313-4E61-AA67-561B9126CC10}" type="datetimeFigureOut">
              <a:rPr lang="pl-PL" smtClean="0"/>
              <a:t>2019-03-05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86C1C-3DA2-42F8-B535-27AD39DD6E9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rekrutacja 2018-19\ULOTKA_REKRUTACJA_ok2.jpg"/>
          <p:cNvPicPr>
            <a:picLocks noChangeAspect="1" noChangeArrowheads="1"/>
          </p:cNvPicPr>
          <p:nvPr/>
        </p:nvPicPr>
        <p:blipFill>
          <a:blip r:embed="rId2" cstate="print"/>
          <a:srcRect t="11354" r="73625" b="56573"/>
          <a:stretch>
            <a:fillRect/>
          </a:stretch>
        </p:blipFill>
        <p:spPr bwMode="auto">
          <a:xfrm>
            <a:off x="1123257" y="548681"/>
            <a:ext cx="6540589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20"/>
          <p:cNvSpPr>
            <a:spLocks noChangeArrowheads="1"/>
          </p:cNvSpPr>
          <p:nvPr/>
        </p:nvSpPr>
        <p:spPr bwMode="auto">
          <a:xfrm>
            <a:off x="323850" y="953466"/>
            <a:ext cx="84248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>
              <a:tabLst>
                <a:tab pos="215900" algn="l"/>
              </a:tabLst>
            </a:pPr>
            <a:r>
              <a:rPr lang="pl-PL" altLang="pl-PL" sz="2600" b="1" i="1" dirty="0">
                <a:solidFill>
                  <a:srgbClr val="0000FF"/>
                </a:solidFill>
              </a:rPr>
              <a:t>Od </a:t>
            </a:r>
            <a:r>
              <a:rPr lang="pl-PL" altLang="pl-PL" sz="2600" b="1" i="1" dirty="0" smtClean="0">
                <a:solidFill>
                  <a:srgbClr val="0000FF"/>
                </a:solidFill>
              </a:rPr>
              <a:t>25 </a:t>
            </a:r>
            <a:r>
              <a:rPr lang="pl-PL" altLang="pl-PL" sz="2600" b="1" i="1" dirty="0">
                <a:solidFill>
                  <a:srgbClr val="0000FF"/>
                </a:solidFill>
              </a:rPr>
              <a:t>kwietnia </a:t>
            </a:r>
            <a:r>
              <a:rPr lang="pl-PL" altLang="pl-PL" sz="2600" b="1" i="1" dirty="0" smtClean="0">
                <a:solidFill>
                  <a:srgbClr val="0000FF"/>
                </a:solidFill>
              </a:rPr>
              <a:t>2019 </a:t>
            </a:r>
            <a:r>
              <a:rPr lang="pl-PL" altLang="pl-PL" sz="2600" b="1" i="1" dirty="0">
                <a:solidFill>
                  <a:srgbClr val="0000FF"/>
                </a:solidFill>
              </a:rPr>
              <a:t>r. do </a:t>
            </a:r>
            <a:r>
              <a:rPr lang="pl-PL" altLang="pl-PL" sz="2600" b="1" i="1" dirty="0" smtClean="0">
                <a:solidFill>
                  <a:srgbClr val="0000FF"/>
                </a:solidFill>
              </a:rPr>
              <a:t>10 </a:t>
            </a:r>
            <a:r>
              <a:rPr lang="pl-PL" altLang="pl-PL" sz="2600" b="1" i="1" dirty="0">
                <a:solidFill>
                  <a:srgbClr val="0000FF"/>
                </a:solidFill>
              </a:rPr>
              <a:t>czerwca </a:t>
            </a:r>
            <a:r>
              <a:rPr lang="pl-PL" altLang="pl-PL" sz="2600" b="1" i="1" dirty="0" smtClean="0">
                <a:solidFill>
                  <a:srgbClr val="0000FF"/>
                </a:solidFill>
              </a:rPr>
              <a:t>2019 </a:t>
            </a:r>
            <a:r>
              <a:rPr lang="pl-PL" altLang="pl-PL" sz="2600" b="1" i="1" dirty="0">
                <a:solidFill>
                  <a:srgbClr val="0000FF"/>
                </a:solidFill>
              </a:rPr>
              <a:t>r. </a:t>
            </a:r>
            <a:r>
              <a:rPr lang="pl-PL" altLang="pl-PL" sz="2600" b="1" i="1" dirty="0" smtClean="0">
                <a:solidFill>
                  <a:srgbClr val="0000FF"/>
                </a:solidFill>
              </a:rPr>
              <a:t>do </a:t>
            </a:r>
            <a:r>
              <a:rPr lang="pl-PL" altLang="pl-PL" sz="2600" b="1" i="1" dirty="0">
                <a:solidFill>
                  <a:srgbClr val="0000FF"/>
                </a:solidFill>
              </a:rPr>
              <a:t>godz. </a:t>
            </a:r>
            <a:r>
              <a:rPr lang="pl-PL" altLang="pl-PL" sz="2600" b="1" i="1" dirty="0" smtClean="0">
                <a:solidFill>
                  <a:srgbClr val="0000FF"/>
                </a:solidFill>
              </a:rPr>
              <a:t>15</a:t>
            </a:r>
            <a:r>
              <a:rPr lang="pl-PL" altLang="pl-PL" sz="2600" b="1" i="1" baseline="30000" dirty="0" smtClean="0">
                <a:solidFill>
                  <a:srgbClr val="0000FF"/>
                </a:solidFill>
              </a:rPr>
              <a:t>00</a:t>
            </a:r>
            <a:r>
              <a:rPr lang="pl-PL" altLang="pl-PL" sz="2600" b="1" i="1" dirty="0" smtClean="0">
                <a:solidFill>
                  <a:srgbClr val="0000FF"/>
                </a:solidFill>
              </a:rPr>
              <a:t> </a:t>
            </a:r>
            <a:r>
              <a:rPr lang="pl-PL" altLang="pl-PL" sz="2600" dirty="0" smtClean="0">
                <a:solidFill>
                  <a:srgbClr val="0000FF"/>
                </a:solidFill>
              </a:rPr>
              <a:t>logowanie</a:t>
            </a:r>
            <a:r>
              <a:rPr lang="pl-PL" altLang="pl-PL" sz="2600" b="1" i="1" dirty="0" smtClean="0">
                <a:solidFill>
                  <a:srgbClr val="0000FF"/>
                </a:solidFill>
              </a:rPr>
              <a:t> </a:t>
            </a:r>
            <a:r>
              <a:rPr lang="pl-PL" altLang="pl-PL" sz="2600" dirty="0">
                <a:solidFill>
                  <a:srgbClr val="0000FF"/>
                </a:solidFill>
              </a:rPr>
              <a:t>składanie wniosków do wybranych szkół</a:t>
            </a:r>
            <a:r>
              <a:rPr lang="pl-PL" altLang="pl-PL" sz="2600" dirty="0" smtClean="0">
                <a:solidFill>
                  <a:srgbClr val="0000FF"/>
                </a:solidFill>
              </a:rPr>
              <a:t>.</a:t>
            </a:r>
          </a:p>
          <a:p>
            <a:pPr algn="ctr" eaLnBrk="1" hangingPunct="1">
              <a:tabLst>
                <a:tab pos="215900" algn="l"/>
              </a:tabLst>
            </a:pPr>
            <a:endParaRPr lang="pl-PL" altLang="pl-PL" sz="2600" dirty="0">
              <a:solidFill>
                <a:srgbClr val="0000FF"/>
              </a:solidFill>
            </a:endParaRPr>
          </a:p>
          <a:p>
            <a:pPr algn="ctr" eaLnBrk="1" hangingPunct="1">
              <a:tabLst>
                <a:tab pos="215900" algn="l"/>
              </a:tabLst>
            </a:pPr>
            <a:r>
              <a:rPr lang="pl-PL" altLang="pl-PL" sz="2600" b="1" i="1" dirty="0">
                <a:solidFill>
                  <a:srgbClr val="0000FF"/>
                </a:solidFill>
              </a:rPr>
              <a:t>Od </a:t>
            </a:r>
            <a:r>
              <a:rPr lang="pl-PL" altLang="pl-PL" sz="2600" b="1" i="1" dirty="0" smtClean="0">
                <a:solidFill>
                  <a:srgbClr val="0000FF"/>
                </a:solidFill>
              </a:rPr>
              <a:t>21 </a:t>
            </a:r>
            <a:r>
              <a:rPr lang="pl-PL" altLang="pl-PL" sz="2600" b="1" i="1" dirty="0">
                <a:solidFill>
                  <a:srgbClr val="0000FF"/>
                </a:solidFill>
              </a:rPr>
              <a:t>czerwca </a:t>
            </a:r>
            <a:r>
              <a:rPr lang="pl-PL" altLang="pl-PL" sz="2600" b="1" i="1" dirty="0" smtClean="0">
                <a:solidFill>
                  <a:srgbClr val="0000FF"/>
                </a:solidFill>
              </a:rPr>
              <a:t>2019 </a:t>
            </a:r>
            <a:r>
              <a:rPr lang="pl-PL" altLang="pl-PL" sz="2600" b="1" i="1" dirty="0">
                <a:solidFill>
                  <a:srgbClr val="0000FF"/>
                </a:solidFill>
              </a:rPr>
              <a:t>r. do </a:t>
            </a:r>
            <a:r>
              <a:rPr lang="pl-PL" altLang="pl-PL" sz="2600" b="1" i="1" dirty="0" smtClean="0">
                <a:solidFill>
                  <a:srgbClr val="0000FF"/>
                </a:solidFill>
              </a:rPr>
              <a:t>25 </a:t>
            </a:r>
            <a:r>
              <a:rPr lang="pl-PL" altLang="pl-PL" sz="2600" b="1" i="1" dirty="0">
                <a:solidFill>
                  <a:srgbClr val="0000FF"/>
                </a:solidFill>
              </a:rPr>
              <a:t>czerwca </a:t>
            </a:r>
            <a:r>
              <a:rPr lang="pl-PL" altLang="pl-PL" sz="2600" b="1" i="1" dirty="0" smtClean="0">
                <a:solidFill>
                  <a:srgbClr val="0000FF"/>
                </a:solidFill>
              </a:rPr>
              <a:t>2019 </a:t>
            </a:r>
            <a:r>
              <a:rPr lang="pl-PL" altLang="pl-PL" sz="2600" b="1" i="1" dirty="0">
                <a:solidFill>
                  <a:srgbClr val="0000FF"/>
                </a:solidFill>
              </a:rPr>
              <a:t>r. do godz. </a:t>
            </a:r>
            <a:r>
              <a:rPr lang="pl-PL" altLang="pl-PL" sz="2600" b="1" i="1" dirty="0" smtClean="0">
                <a:solidFill>
                  <a:srgbClr val="0000FF"/>
                </a:solidFill>
              </a:rPr>
              <a:t>15</a:t>
            </a:r>
            <a:r>
              <a:rPr lang="pl-PL" altLang="pl-PL" sz="2600" b="1" i="1" baseline="30000" dirty="0" smtClean="0">
                <a:solidFill>
                  <a:srgbClr val="0000FF"/>
                </a:solidFill>
              </a:rPr>
              <a:t>00</a:t>
            </a:r>
            <a:r>
              <a:rPr lang="pl-PL" altLang="pl-PL" sz="2600" dirty="0" smtClean="0">
                <a:solidFill>
                  <a:srgbClr val="0000FF"/>
                </a:solidFill>
              </a:rPr>
              <a:t> </a:t>
            </a:r>
            <a:r>
              <a:rPr lang="pl-PL" altLang="pl-PL" sz="2600" dirty="0">
                <a:solidFill>
                  <a:srgbClr val="0000FF"/>
                </a:solidFill>
              </a:rPr>
              <a:t>dostarczenie do wybranych szkół kopii świadectwa i zaświadczenia o wyniku </a:t>
            </a:r>
            <a:r>
              <a:rPr lang="pl-PL" altLang="pl-PL" sz="2600" dirty="0" smtClean="0">
                <a:solidFill>
                  <a:srgbClr val="0000FF"/>
                </a:solidFill>
              </a:rPr>
              <a:t>egzaminu.</a:t>
            </a:r>
          </a:p>
          <a:p>
            <a:pPr algn="ctr" eaLnBrk="1" hangingPunct="1">
              <a:tabLst>
                <a:tab pos="215900" algn="l"/>
              </a:tabLst>
            </a:pPr>
            <a:endParaRPr lang="pl-PL" altLang="pl-PL" sz="2600" dirty="0">
              <a:solidFill>
                <a:srgbClr val="0000FF"/>
              </a:solidFill>
            </a:endParaRPr>
          </a:p>
          <a:p>
            <a:pPr algn="ctr" eaLnBrk="1" hangingPunct="1">
              <a:tabLst>
                <a:tab pos="215900" algn="l"/>
              </a:tabLst>
            </a:pPr>
            <a:r>
              <a:rPr lang="pl-PL" altLang="pl-PL" sz="2600" b="1" i="1" dirty="0" smtClean="0">
                <a:solidFill>
                  <a:srgbClr val="0000FF"/>
                </a:solidFill>
              </a:rPr>
              <a:t>28 </a:t>
            </a:r>
            <a:r>
              <a:rPr lang="pl-PL" altLang="pl-PL" sz="2600" b="1" i="1" dirty="0">
                <a:solidFill>
                  <a:srgbClr val="0000FF"/>
                </a:solidFill>
              </a:rPr>
              <a:t>czerwca </a:t>
            </a:r>
            <a:r>
              <a:rPr lang="pl-PL" altLang="pl-PL" sz="2600" b="1" i="1" dirty="0" smtClean="0">
                <a:solidFill>
                  <a:srgbClr val="0000FF"/>
                </a:solidFill>
              </a:rPr>
              <a:t>2019 </a:t>
            </a:r>
            <a:r>
              <a:rPr lang="pl-PL" altLang="pl-PL" sz="2600" b="1" i="1" dirty="0">
                <a:solidFill>
                  <a:srgbClr val="0000FF"/>
                </a:solidFill>
              </a:rPr>
              <a:t>r</a:t>
            </a:r>
            <a:r>
              <a:rPr lang="pl-PL" altLang="pl-PL" sz="2600" b="1" i="1" dirty="0" smtClean="0">
                <a:solidFill>
                  <a:srgbClr val="0000FF"/>
                </a:solidFill>
              </a:rPr>
              <a:t>. godz. 12</a:t>
            </a:r>
            <a:r>
              <a:rPr lang="pl-PL" altLang="pl-PL" sz="2600" b="1" i="1" baseline="30000" dirty="0" smtClean="0">
                <a:solidFill>
                  <a:srgbClr val="0000FF"/>
                </a:solidFill>
              </a:rPr>
              <a:t>00</a:t>
            </a:r>
            <a:r>
              <a:rPr lang="pl-PL" altLang="pl-PL" sz="2600" dirty="0" smtClean="0">
                <a:solidFill>
                  <a:srgbClr val="0000FF"/>
                </a:solidFill>
              </a:rPr>
              <a:t>– ogłoszenie w szkołach </a:t>
            </a:r>
            <a:r>
              <a:rPr lang="pl-PL" altLang="pl-PL" sz="2600" dirty="0">
                <a:solidFill>
                  <a:srgbClr val="0000FF"/>
                </a:solidFill>
              </a:rPr>
              <a:t>list </a:t>
            </a:r>
            <a:r>
              <a:rPr lang="pl-PL" altLang="pl-PL" sz="2600" dirty="0" smtClean="0">
                <a:solidFill>
                  <a:srgbClr val="0000FF"/>
                </a:solidFill>
              </a:rPr>
              <a:t>kandydatów zakwalifikowanych </a:t>
            </a:r>
            <a:r>
              <a:rPr lang="pl-PL" altLang="pl-PL" sz="2600" dirty="0">
                <a:solidFill>
                  <a:srgbClr val="0000FF"/>
                </a:solidFill>
              </a:rPr>
              <a:t>oraz niezakwalifikowanych do przyjęcia do klasy pierwszej.</a:t>
            </a:r>
          </a:p>
          <a:p>
            <a:pPr algn="ctr" eaLnBrk="1" hangingPunct="1">
              <a:tabLst>
                <a:tab pos="215900" algn="l"/>
              </a:tabLst>
            </a:pPr>
            <a:endParaRPr lang="pl-PL" altLang="pl-PL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323850" y="466695"/>
            <a:ext cx="860425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pl-PL" altLang="pl-PL" sz="2000" b="1" i="1" dirty="0" smtClean="0">
                <a:solidFill>
                  <a:srgbClr val="0000FF"/>
                </a:solidFill>
              </a:rPr>
              <a:t>Do 3 lipca 2019 r. – </a:t>
            </a:r>
            <a:r>
              <a:rPr lang="pl-PL" altLang="pl-PL" sz="2000" dirty="0" smtClean="0">
                <a:solidFill>
                  <a:srgbClr val="0000FF"/>
                </a:solidFill>
              </a:rPr>
              <a:t>wydanie skierowania na badania w przypadku szkół z zawodem.</a:t>
            </a:r>
          </a:p>
          <a:p>
            <a:pPr algn="just">
              <a:tabLst>
                <a:tab pos="228600" algn="l"/>
              </a:tabLst>
            </a:pPr>
            <a:endParaRPr lang="pl-PL" altLang="pl-PL" sz="2000" dirty="0" smtClean="0">
              <a:solidFill>
                <a:srgbClr val="0000FF"/>
              </a:solidFill>
            </a:endParaRPr>
          </a:p>
          <a:p>
            <a:pPr algn="just" eaLnBrk="1" hangingPunct="1">
              <a:tabLst>
                <a:tab pos="228600" algn="l"/>
              </a:tabLst>
            </a:pPr>
            <a:r>
              <a:rPr lang="pl-PL" altLang="pl-PL" sz="2000" b="1" i="1" dirty="0" smtClean="0">
                <a:solidFill>
                  <a:srgbClr val="0000FF"/>
                </a:solidFill>
              </a:rPr>
              <a:t>Do </a:t>
            </a:r>
            <a:r>
              <a:rPr lang="pl-PL" altLang="pl-PL" sz="2000" b="1" i="1" dirty="0">
                <a:solidFill>
                  <a:srgbClr val="0000FF"/>
                </a:solidFill>
              </a:rPr>
              <a:t>9 lipca </a:t>
            </a:r>
            <a:r>
              <a:rPr lang="pl-PL" altLang="pl-PL" sz="2000" b="1" i="1" dirty="0" smtClean="0">
                <a:solidFill>
                  <a:srgbClr val="0000FF"/>
                </a:solidFill>
              </a:rPr>
              <a:t>2019 </a:t>
            </a:r>
            <a:r>
              <a:rPr lang="pl-PL" altLang="pl-PL" sz="2000" b="1" i="1" dirty="0">
                <a:solidFill>
                  <a:srgbClr val="0000FF"/>
                </a:solidFill>
              </a:rPr>
              <a:t>r. - </a:t>
            </a:r>
            <a:r>
              <a:rPr lang="pl-PL" altLang="pl-PL" sz="2000" dirty="0">
                <a:solidFill>
                  <a:srgbClr val="0000FF"/>
                </a:solidFill>
              </a:rPr>
              <a:t>potwierdzanie woli podjęcia nauki w danej szkole poprzez dostarczenie oryginału świadectwa ukończenia </a:t>
            </a:r>
            <a:r>
              <a:rPr lang="pl-PL" altLang="pl-PL" sz="2000" dirty="0" smtClean="0">
                <a:solidFill>
                  <a:srgbClr val="0000FF"/>
                </a:solidFill>
              </a:rPr>
              <a:t>szkoły </a:t>
            </a:r>
            <a:r>
              <a:rPr lang="pl-PL" altLang="pl-PL" sz="2000" dirty="0">
                <a:solidFill>
                  <a:srgbClr val="0000FF"/>
                </a:solidFill>
              </a:rPr>
              <a:t>i oryginału zaświadczenia o wynikach </a:t>
            </a:r>
            <a:r>
              <a:rPr lang="pl-PL" altLang="pl-PL" sz="2000" dirty="0" smtClean="0">
                <a:solidFill>
                  <a:srgbClr val="0000FF"/>
                </a:solidFill>
              </a:rPr>
              <a:t>egzaminu.</a:t>
            </a:r>
            <a:endParaRPr lang="pl-PL" altLang="pl-PL" sz="2000" dirty="0">
              <a:solidFill>
                <a:srgbClr val="0000FF"/>
              </a:solidFill>
            </a:endParaRPr>
          </a:p>
          <a:p>
            <a:pPr algn="just" eaLnBrk="1" hangingPunct="1">
              <a:tabLst>
                <a:tab pos="228600" algn="l"/>
              </a:tabLst>
            </a:pPr>
            <a:endParaRPr lang="pl-PL" altLang="pl-PL" sz="2000" b="1" i="1" dirty="0">
              <a:solidFill>
                <a:srgbClr val="0000FF"/>
              </a:solidFill>
            </a:endParaRPr>
          </a:p>
          <a:p>
            <a:pPr algn="just" eaLnBrk="1" hangingPunct="1">
              <a:tabLst>
                <a:tab pos="228600" algn="l"/>
              </a:tabLst>
            </a:pPr>
            <a:r>
              <a:rPr lang="pl-PL" altLang="pl-PL" sz="2000" b="1" i="1" dirty="0">
                <a:solidFill>
                  <a:srgbClr val="0000FF"/>
                </a:solidFill>
              </a:rPr>
              <a:t>10 lipca </a:t>
            </a:r>
            <a:r>
              <a:rPr lang="pl-PL" altLang="pl-PL" sz="2000" b="1" i="1" dirty="0" smtClean="0">
                <a:solidFill>
                  <a:srgbClr val="0000FF"/>
                </a:solidFill>
              </a:rPr>
              <a:t>2019 </a:t>
            </a:r>
            <a:r>
              <a:rPr lang="pl-PL" altLang="pl-PL" sz="2000" b="1" i="1" dirty="0">
                <a:solidFill>
                  <a:srgbClr val="0000FF"/>
                </a:solidFill>
              </a:rPr>
              <a:t>r. </a:t>
            </a:r>
            <a:r>
              <a:rPr lang="pl-PL" altLang="pl-PL" sz="2000" b="1" i="1" dirty="0" smtClean="0">
                <a:solidFill>
                  <a:srgbClr val="0000FF"/>
                </a:solidFill>
              </a:rPr>
              <a:t>godz. 12</a:t>
            </a:r>
            <a:r>
              <a:rPr lang="pl-PL" altLang="pl-PL" sz="2000" b="1" i="1" baseline="30000" dirty="0" smtClean="0">
                <a:solidFill>
                  <a:srgbClr val="0000FF"/>
                </a:solidFill>
              </a:rPr>
              <a:t>00</a:t>
            </a:r>
            <a:r>
              <a:rPr lang="pl-PL" altLang="pl-PL" sz="2000" b="1" i="1" dirty="0" smtClean="0">
                <a:solidFill>
                  <a:srgbClr val="0000FF"/>
                </a:solidFill>
              </a:rPr>
              <a:t>- </a:t>
            </a:r>
            <a:r>
              <a:rPr lang="pl-PL" altLang="pl-PL" sz="2000" dirty="0">
                <a:solidFill>
                  <a:srgbClr val="0000FF"/>
                </a:solidFill>
              </a:rPr>
              <a:t>ogłoszenie przez szkolne komisje rekrutacyjno- kwalifikacyjne list przyjętych do szkoły </a:t>
            </a:r>
          </a:p>
          <a:p>
            <a:pPr algn="just" eaLnBrk="1" hangingPunct="1">
              <a:tabLst>
                <a:tab pos="228600" algn="l"/>
              </a:tabLst>
            </a:pPr>
            <a:endParaRPr lang="pl-PL" altLang="pl-PL" sz="2000" dirty="0">
              <a:solidFill>
                <a:srgbClr val="0000FF"/>
              </a:solidFill>
            </a:endParaRPr>
          </a:p>
          <a:p>
            <a:pPr algn="just" eaLnBrk="1" hangingPunct="1">
              <a:tabLst>
                <a:tab pos="228600" algn="l"/>
              </a:tabLst>
            </a:pPr>
            <a:r>
              <a:rPr lang="pl-PL" altLang="pl-PL" sz="2000" dirty="0">
                <a:solidFill>
                  <a:srgbClr val="0000FF"/>
                </a:solidFill>
              </a:rPr>
              <a:t>Rekrutacja uzupełniająca od </a:t>
            </a:r>
            <a:r>
              <a:rPr lang="pl-PL" altLang="pl-PL" sz="2000" b="1" dirty="0">
                <a:solidFill>
                  <a:srgbClr val="0000FF"/>
                </a:solidFill>
              </a:rPr>
              <a:t>11 lipca do 28 sierpnia </a:t>
            </a:r>
            <a:r>
              <a:rPr lang="pl-PL" altLang="pl-PL" sz="2000" b="1" dirty="0" smtClean="0">
                <a:solidFill>
                  <a:srgbClr val="0000FF"/>
                </a:solidFill>
              </a:rPr>
              <a:t>2019 </a:t>
            </a:r>
            <a:r>
              <a:rPr lang="pl-PL" altLang="pl-PL" sz="2000" b="1" dirty="0">
                <a:solidFill>
                  <a:srgbClr val="0000FF"/>
                </a:solidFill>
              </a:rPr>
              <a:t>r</a:t>
            </a:r>
            <a:r>
              <a:rPr lang="pl-PL" altLang="pl-PL" sz="2000" dirty="0">
                <a:solidFill>
                  <a:srgbClr val="0000FF"/>
                </a:solidFill>
              </a:rPr>
              <a:t>. na wolne miejsca.</a:t>
            </a:r>
          </a:p>
          <a:p>
            <a:pPr algn="just" eaLnBrk="1" hangingPunct="1">
              <a:tabLst>
                <a:tab pos="228600" algn="l"/>
              </a:tabLst>
            </a:pPr>
            <a:endParaRPr lang="pl-PL" altLang="pl-PL" sz="2000" dirty="0">
              <a:solidFill>
                <a:srgbClr val="0000FF"/>
              </a:solidFill>
            </a:endParaRPr>
          </a:p>
          <a:p>
            <a:pPr algn="just" eaLnBrk="1" hangingPunct="1">
              <a:tabLst>
                <a:tab pos="228600" algn="l"/>
              </a:tabLst>
            </a:pPr>
            <a:endParaRPr lang="pl-PL" altLang="pl-PL" sz="2000" dirty="0">
              <a:solidFill>
                <a:srgbClr val="0000FF"/>
              </a:solidFill>
            </a:endParaRPr>
          </a:p>
          <a:p>
            <a:pPr eaLnBrk="1" hangingPunct="1">
              <a:tabLst>
                <a:tab pos="228600" algn="l"/>
              </a:tabLst>
            </a:pPr>
            <a:r>
              <a:rPr lang="pl-PL" altLang="pl-PL" sz="2000" dirty="0">
                <a:solidFill>
                  <a:srgbClr val="0000FF"/>
                </a:solidFill>
              </a:rPr>
              <a:t>Rekrutacja uzupełniająca do szkół </a:t>
            </a:r>
            <a:r>
              <a:rPr lang="pl-PL" altLang="pl-PL" sz="2000" dirty="0" err="1">
                <a:solidFill>
                  <a:srgbClr val="0000FF"/>
                </a:solidFill>
              </a:rPr>
              <a:t>ponadgimnazjalnych</a:t>
            </a:r>
            <a:r>
              <a:rPr lang="pl-PL" altLang="pl-PL" sz="2000" dirty="0">
                <a:solidFill>
                  <a:srgbClr val="0000FF"/>
                </a:solidFill>
              </a:rPr>
              <a:t> </a:t>
            </a:r>
            <a:r>
              <a:rPr lang="pl-PL" altLang="pl-PL" sz="2000" dirty="0" smtClean="0">
                <a:solidFill>
                  <a:srgbClr val="0000FF"/>
                </a:solidFill>
              </a:rPr>
              <a:t>i ponadpodstawowych przeprowadzana </a:t>
            </a:r>
            <a:r>
              <a:rPr lang="pl-PL" altLang="pl-PL" sz="2000" dirty="0">
                <a:solidFill>
                  <a:srgbClr val="0000FF"/>
                </a:solidFill>
              </a:rPr>
              <a:t>jest we wszystkich szkołach sposobem tradycyjnym.</a:t>
            </a:r>
          </a:p>
          <a:p>
            <a:pPr eaLnBrk="1" hangingPunct="1">
              <a:tabLst>
                <a:tab pos="228600" algn="l"/>
              </a:tabLst>
            </a:pPr>
            <a:r>
              <a:rPr lang="pl-PL" altLang="pl-PL" sz="2000" dirty="0">
                <a:solidFill>
                  <a:srgbClr val="0000FF"/>
                </a:solidFill>
              </a:rPr>
              <a:t>W rekrutacji uzupełniającej kandydaci posługują się oryginalnymi dokumentami. </a:t>
            </a:r>
          </a:p>
          <a:p>
            <a:pPr algn="just" eaLnBrk="1" hangingPunct="1">
              <a:tabLst>
                <a:tab pos="228600" algn="l"/>
              </a:tabLst>
            </a:pPr>
            <a:endParaRPr lang="pl-PL" altLang="pl-PL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576" y="3501008"/>
            <a:ext cx="7772400" cy="123311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</a:t>
            </a:r>
            <a:r>
              <a:rPr 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://www.kuratorium.krakow.pl</a:t>
            </a:r>
            <a:r>
              <a:rPr lang="pl-PL" sz="3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pl-PL" sz="3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(Zakładka:   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Szkoły i organy prowadzące  --  Rekrutacja)</a:t>
            </a:r>
            <a:endParaRPr lang="pl-PL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17" name="pole tekstowe 5"/>
          <p:cNvSpPr txBox="1">
            <a:spLocks noChangeArrowheads="1"/>
          </p:cNvSpPr>
          <p:nvPr/>
        </p:nvSpPr>
        <p:spPr bwMode="auto">
          <a:xfrm>
            <a:off x="539552" y="1484784"/>
            <a:ext cx="7993062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altLang="pl-PL" sz="2400" b="1" dirty="0">
                <a:solidFill>
                  <a:srgbClr val="2E1EA2"/>
                </a:solidFill>
              </a:rPr>
              <a:t>Strona do logowania:</a:t>
            </a:r>
          </a:p>
          <a:p>
            <a:pPr eaLnBrk="1" hangingPunct="1"/>
            <a:endParaRPr lang="pl-PL" altLang="pl-PL" dirty="0">
              <a:solidFill>
                <a:srgbClr val="2E1EA2"/>
              </a:solidFill>
            </a:endParaRPr>
          </a:p>
          <a:p>
            <a:pPr algn="ctr" eaLnBrk="1" hangingPunct="1"/>
            <a:r>
              <a:rPr lang="pl-PL" altLang="pl-PL" sz="4400" b="1" dirty="0">
                <a:solidFill>
                  <a:srgbClr val="2E1EA2"/>
                </a:solidFill>
              </a:rPr>
              <a:t>www.malopolska.edu.com.pl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rekrutacja 2018-19\ULOTKA_REKRUTACJA_ok2.jpg"/>
          <p:cNvPicPr>
            <a:picLocks noChangeAspect="1" noChangeArrowheads="1"/>
          </p:cNvPicPr>
          <p:nvPr/>
        </p:nvPicPr>
        <p:blipFill>
          <a:blip r:embed="rId2" cstate="print"/>
          <a:srcRect l="48549" b="56573"/>
          <a:stretch>
            <a:fillRect/>
          </a:stretch>
        </p:blipFill>
        <p:spPr bwMode="auto">
          <a:xfrm>
            <a:off x="316197" y="548680"/>
            <a:ext cx="8462656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rekrutacja 2018-19\ULOTKA_REKRUTACJA_ok2.jpg"/>
          <p:cNvPicPr>
            <a:picLocks noChangeAspect="1" noChangeArrowheads="1"/>
          </p:cNvPicPr>
          <p:nvPr/>
        </p:nvPicPr>
        <p:blipFill>
          <a:blip r:embed="rId2" cstate="print"/>
          <a:srcRect l="25610" t="11354" r="49157" b="55504"/>
          <a:stretch>
            <a:fillRect/>
          </a:stretch>
        </p:blipFill>
        <p:spPr bwMode="auto">
          <a:xfrm>
            <a:off x="827584" y="404664"/>
            <a:ext cx="7560839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rekrutacja 2018-19\ULOTKA_REKRUTACJA_ok2.jpg"/>
          <p:cNvPicPr>
            <a:picLocks noChangeAspect="1" noChangeArrowheads="1"/>
          </p:cNvPicPr>
          <p:nvPr/>
        </p:nvPicPr>
        <p:blipFill>
          <a:blip r:embed="rId2" cstate="print"/>
          <a:srcRect l="49314" t="42358" b="12740"/>
          <a:stretch>
            <a:fillRect/>
          </a:stretch>
        </p:blipFill>
        <p:spPr bwMode="auto">
          <a:xfrm>
            <a:off x="467544" y="548680"/>
            <a:ext cx="8069047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rekrutacja 2018-19\ULOTKA_REKRUTACJA_ok2.jpg"/>
          <p:cNvPicPr>
            <a:picLocks noChangeAspect="1" noChangeArrowheads="1"/>
          </p:cNvPicPr>
          <p:nvPr/>
        </p:nvPicPr>
        <p:blipFill>
          <a:blip r:embed="rId2" cstate="print"/>
          <a:srcRect t="42358" r="49157"/>
          <a:stretch>
            <a:fillRect/>
          </a:stretch>
        </p:blipFill>
        <p:spPr bwMode="auto">
          <a:xfrm>
            <a:off x="827584" y="476672"/>
            <a:ext cx="7488832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rekrutacja 2018-19\ULOTKA_REKRUTACJA_o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7247" cy="67353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692696"/>
            <a:ext cx="6400800" cy="1752600"/>
          </a:xfrm>
        </p:spPr>
        <p:txBody>
          <a:bodyPr>
            <a:normAutofit fontScale="25000" lnSpcReduction="20000"/>
          </a:bodyPr>
          <a:lstStyle/>
          <a:p>
            <a:pPr>
              <a:tabLst>
                <a:tab pos="342900" algn="l"/>
              </a:tabLst>
              <a:defRPr/>
            </a:pPr>
            <a:r>
              <a:rPr lang="pl-PL" altLang="pl-PL" sz="12800" dirty="0" smtClean="0">
                <a:solidFill>
                  <a:schemeClr val="accent1">
                    <a:lumMod val="50000"/>
                  </a:schemeClr>
                </a:solidFill>
              </a:rPr>
              <a:t>Sposób przeliczania na punkty ocen </a:t>
            </a:r>
          </a:p>
          <a:p>
            <a:pPr>
              <a:tabLst>
                <a:tab pos="342900" algn="l"/>
              </a:tabLst>
              <a:defRPr/>
            </a:pPr>
            <a:r>
              <a:rPr lang="pl-PL" altLang="pl-PL" sz="12800" dirty="0" smtClean="0">
                <a:solidFill>
                  <a:schemeClr val="accent1">
                    <a:lumMod val="50000"/>
                  </a:schemeClr>
                </a:solidFill>
              </a:rPr>
              <a:t>z </a:t>
            </a:r>
            <a:r>
              <a:rPr lang="pl-PL" altLang="pl-PL" sz="12800" b="1" dirty="0" smtClean="0">
                <a:solidFill>
                  <a:schemeClr val="accent1">
                    <a:lumMod val="50000"/>
                  </a:schemeClr>
                </a:solidFill>
              </a:rPr>
              <a:t>języka polskiego, matematyki </a:t>
            </a:r>
          </a:p>
          <a:p>
            <a:pPr>
              <a:tabLst>
                <a:tab pos="342900" algn="l"/>
              </a:tabLst>
              <a:defRPr/>
            </a:pPr>
            <a:r>
              <a:rPr lang="pl-PL" altLang="pl-PL" sz="12800" b="1" dirty="0" smtClean="0">
                <a:solidFill>
                  <a:schemeClr val="accent1">
                    <a:lumMod val="50000"/>
                  </a:schemeClr>
                </a:solidFill>
              </a:rPr>
              <a:t>i dwóch </a:t>
            </a:r>
            <a:r>
              <a:rPr lang="pl-PL" altLang="pl-PL" sz="12800" dirty="0" smtClean="0">
                <a:solidFill>
                  <a:schemeClr val="accent1">
                    <a:lumMod val="50000"/>
                  </a:schemeClr>
                </a:solidFill>
              </a:rPr>
              <a:t>wybranych obowiązkowych zajęć edukacyjnych: </a:t>
            </a:r>
          </a:p>
          <a:p>
            <a:pPr>
              <a:tabLst>
                <a:tab pos="342900" algn="l"/>
              </a:tabLst>
              <a:defRPr/>
            </a:pPr>
            <a:endParaRPr lang="pl-PL" altLang="pl-PL" sz="12800" dirty="0" smtClean="0"/>
          </a:p>
          <a:p>
            <a:pPr lvl="1">
              <a:tabLst>
                <a:tab pos="342900" algn="l"/>
              </a:tabLst>
              <a:defRPr/>
            </a:pPr>
            <a:r>
              <a:rPr lang="pl-PL" altLang="pl-PL" sz="12800" b="1" dirty="0" smtClean="0">
                <a:solidFill>
                  <a:srgbClr val="C00000"/>
                </a:solidFill>
              </a:rPr>
              <a:t>celujący – 18 pkt.</a:t>
            </a:r>
            <a:endParaRPr lang="pl-PL" altLang="pl-PL" sz="12800" dirty="0" smtClean="0">
              <a:solidFill>
                <a:srgbClr val="C00000"/>
              </a:solidFill>
            </a:endParaRPr>
          </a:p>
          <a:p>
            <a:pPr lvl="1">
              <a:tabLst>
                <a:tab pos="342900" algn="l"/>
              </a:tabLst>
              <a:defRPr/>
            </a:pPr>
            <a:r>
              <a:rPr lang="pl-PL" altLang="pl-PL" sz="12800" b="1" dirty="0" smtClean="0">
                <a:solidFill>
                  <a:srgbClr val="C00000"/>
                </a:solidFill>
              </a:rPr>
              <a:t>bardzo dobry – 17 pkt.</a:t>
            </a:r>
            <a:endParaRPr lang="pl-PL" altLang="pl-PL" sz="12800" dirty="0" smtClean="0">
              <a:solidFill>
                <a:srgbClr val="C00000"/>
              </a:solidFill>
            </a:endParaRPr>
          </a:p>
          <a:p>
            <a:pPr lvl="1">
              <a:tabLst>
                <a:tab pos="342900" algn="l"/>
              </a:tabLst>
              <a:defRPr/>
            </a:pPr>
            <a:r>
              <a:rPr lang="pl-PL" altLang="pl-PL" sz="12800" b="1" dirty="0" smtClean="0">
                <a:solidFill>
                  <a:srgbClr val="C00000"/>
                </a:solidFill>
              </a:rPr>
              <a:t>dobry – 14 pkt.</a:t>
            </a:r>
            <a:endParaRPr lang="pl-PL" altLang="pl-PL" sz="12800" dirty="0" smtClean="0">
              <a:solidFill>
                <a:srgbClr val="C00000"/>
              </a:solidFill>
            </a:endParaRPr>
          </a:p>
          <a:p>
            <a:pPr lvl="1">
              <a:tabLst>
                <a:tab pos="342900" algn="l"/>
              </a:tabLst>
              <a:defRPr/>
            </a:pPr>
            <a:r>
              <a:rPr lang="pl-PL" altLang="pl-PL" sz="12800" b="1" dirty="0" smtClean="0">
                <a:solidFill>
                  <a:srgbClr val="C00000"/>
                </a:solidFill>
              </a:rPr>
              <a:t>dostateczny – 8 pkt.</a:t>
            </a:r>
            <a:endParaRPr lang="pl-PL" altLang="pl-PL" sz="12800" dirty="0" smtClean="0">
              <a:solidFill>
                <a:srgbClr val="C00000"/>
              </a:solidFill>
            </a:endParaRPr>
          </a:p>
          <a:p>
            <a:pPr lvl="1">
              <a:tabLst>
                <a:tab pos="342900" algn="l"/>
              </a:tabLst>
              <a:defRPr/>
            </a:pPr>
            <a:r>
              <a:rPr lang="pl-PL" altLang="pl-PL" sz="12800" b="1" dirty="0" smtClean="0">
                <a:solidFill>
                  <a:srgbClr val="C00000"/>
                </a:solidFill>
              </a:rPr>
              <a:t>dopuszczający – 2 pkt.</a:t>
            </a:r>
            <a:endParaRPr lang="pl-PL" altLang="pl-PL" sz="12800" dirty="0" smtClean="0">
              <a:solidFill>
                <a:srgbClr val="C0000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95288" y="0"/>
            <a:ext cx="8385175" cy="109696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Wyniki egzaminu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0" y="765175"/>
            <a:ext cx="9144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altLang="pl-PL" dirty="0"/>
          </a:p>
          <a:p>
            <a:pPr eaLnBrk="1" hangingPunct="1">
              <a:defRPr/>
            </a:pPr>
            <a:r>
              <a:rPr lang="pl-PL" altLang="pl-PL" sz="2000" b="1" dirty="0">
                <a:solidFill>
                  <a:srgbClr val="0000FF"/>
                </a:solidFill>
              </a:rPr>
              <a:t>Wyniki egzaminu </a:t>
            </a:r>
            <a:r>
              <a:rPr lang="pl-PL" altLang="pl-PL" sz="2000" b="1" dirty="0" smtClean="0">
                <a:solidFill>
                  <a:srgbClr val="0000FF"/>
                </a:solidFill>
              </a:rPr>
              <a:t>ósmoklasisty </a:t>
            </a:r>
            <a:r>
              <a:rPr lang="pl-PL" altLang="pl-PL" sz="2000" b="1" dirty="0">
                <a:solidFill>
                  <a:srgbClr val="0000FF"/>
                </a:solidFill>
              </a:rPr>
              <a:t>przedstawiony w procentach z: </a:t>
            </a:r>
          </a:p>
          <a:p>
            <a:pPr eaLnBrk="1" hangingPunct="1">
              <a:defRPr/>
            </a:pPr>
            <a:endParaRPr lang="pl-PL" altLang="pl-PL" sz="2000" b="1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pl-PL" altLang="pl-PL" sz="2000" b="1" dirty="0">
                <a:solidFill>
                  <a:srgbClr val="0000FF"/>
                </a:solidFill>
              </a:rPr>
              <a:t>1) język polski, </a:t>
            </a:r>
          </a:p>
          <a:p>
            <a:pPr>
              <a:defRPr/>
            </a:pPr>
            <a:r>
              <a:rPr lang="pl-PL" altLang="pl-PL" sz="2000" b="1" dirty="0">
                <a:solidFill>
                  <a:srgbClr val="0000FF"/>
                </a:solidFill>
              </a:rPr>
              <a:t>2) </a:t>
            </a:r>
            <a:r>
              <a:rPr lang="pl-PL" altLang="pl-PL" sz="2000" b="1" dirty="0">
                <a:solidFill>
                  <a:srgbClr val="0000FF"/>
                </a:solidFill>
              </a:rPr>
              <a:t>matematyka</a:t>
            </a:r>
            <a:r>
              <a:rPr lang="pl-PL" altLang="pl-PL" sz="2000" b="1" dirty="0" smtClean="0">
                <a:solidFill>
                  <a:srgbClr val="0000FF"/>
                </a:solidFill>
              </a:rPr>
              <a:t>, </a:t>
            </a:r>
          </a:p>
          <a:p>
            <a:pPr algn="ctr">
              <a:defRPr/>
            </a:pPr>
            <a:r>
              <a:rPr lang="pl-PL" altLang="pl-PL" sz="2800" b="1" dirty="0">
                <a:solidFill>
                  <a:srgbClr val="0000FF"/>
                </a:solidFill>
              </a:rPr>
              <a:t>mnoży się przez </a:t>
            </a:r>
            <a:r>
              <a:rPr lang="pl-PL" altLang="pl-PL" sz="2800" b="1" dirty="0" smtClean="0">
                <a:solidFill>
                  <a:srgbClr val="0000FF"/>
                </a:solidFill>
              </a:rPr>
              <a:t>0,35</a:t>
            </a:r>
            <a:endParaRPr lang="pl-PL" altLang="pl-PL" sz="2800" b="1" dirty="0">
              <a:solidFill>
                <a:srgbClr val="0000FF"/>
              </a:solidFill>
            </a:endParaRPr>
          </a:p>
          <a:p>
            <a:pPr>
              <a:defRPr/>
            </a:pPr>
            <a:endParaRPr lang="pl-PL" altLang="pl-PL" sz="2000" b="1" dirty="0">
              <a:solidFill>
                <a:srgbClr val="0000FF"/>
              </a:solidFill>
            </a:endParaRPr>
          </a:p>
          <a:p>
            <a:pPr>
              <a:defRPr/>
            </a:pPr>
            <a:endParaRPr lang="pl-PL" altLang="pl-PL" sz="2000" b="1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pl-PL" altLang="pl-PL" sz="2000" b="1" dirty="0">
                <a:solidFill>
                  <a:srgbClr val="0000FF"/>
                </a:solidFill>
              </a:rPr>
              <a:t>3) </a:t>
            </a:r>
            <a:r>
              <a:rPr lang="pl-PL" altLang="pl-PL" sz="2000" b="1" dirty="0">
                <a:solidFill>
                  <a:srgbClr val="0000FF"/>
                </a:solidFill>
              </a:rPr>
              <a:t>język obcy nowożytny </a:t>
            </a:r>
            <a:r>
              <a:rPr lang="pl-PL" altLang="pl-PL" sz="2000" b="1" dirty="0" smtClean="0">
                <a:solidFill>
                  <a:srgbClr val="0000FF"/>
                </a:solidFill>
              </a:rPr>
              <a:t>, </a:t>
            </a:r>
            <a:endParaRPr lang="pl-PL" altLang="pl-PL" sz="2000" b="1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endParaRPr lang="pl-PL" altLang="pl-PL" sz="1200" b="1" dirty="0">
              <a:solidFill>
                <a:srgbClr val="0000FF"/>
              </a:solidFill>
            </a:endParaRPr>
          </a:p>
          <a:p>
            <a:pPr algn="ctr" eaLnBrk="1" hangingPunct="1">
              <a:defRPr/>
            </a:pPr>
            <a:r>
              <a:rPr lang="pl-PL" altLang="pl-PL" sz="2800" b="1" dirty="0">
                <a:solidFill>
                  <a:srgbClr val="0000FF"/>
                </a:solidFill>
              </a:rPr>
              <a:t>mnoży się przez </a:t>
            </a:r>
            <a:r>
              <a:rPr lang="pl-PL" altLang="pl-PL" sz="2800" b="1" dirty="0" smtClean="0">
                <a:solidFill>
                  <a:srgbClr val="0000FF"/>
                </a:solidFill>
              </a:rPr>
              <a:t>0,3</a:t>
            </a:r>
            <a:endParaRPr lang="pl-PL" altLang="pl-PL" sz="2800" b="1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endParaRPr lang="pl-PL" altLang="pl-PL" sz="1200" b="1" dirty="0"/>
          </a:p>
          <a:p>
            <a:pPr algn="ctr" eaLnBrk="1" hangingPunct="1">
              <a:defRPr/>
            </a:pPr>
            <a:r>
              <a:rPr lang="pl-PL" altLang="pl-PL" sz="2000" b="1" dirty="0">
                <a:solidFill>
                  <a:srgbClr val="FF3300"/>
                </a:solidFill>
              </a:rPr>
              <a:t>To oznacza, że z </a:t>
            </a:r>
            <a:r>
              <a:rPr lang="pl-PL" altLang="pl-PL" sz="2000" b="1" dirty="0" smtClean="0">
                <a:solidFill>
                  <a:srgbClr val="FF3300"/>
                </a:solidFill>
              </a:rPr>
              <a:t>j. polskiego i matematyki można </a:t>
            </a:r>
            <a:r>
              <a:rPr lang="pl-PL" altLang="pl-PL" sz="2000" b="1" dirty="0">
                <a:solidFill>
                  <a:srgbClr val="FF3300"/>
                </a:solidFill>
              </a:rPr>
              <a:t>uzyskać maksymalnie </a:t>
            </a:r>
            <a:r>
              <a:rPr lang="pl-PL" altLang="pl-PL" sz="2000" b="1" dirty="0" smtClean="0">
                <a:solidFill>
                  <a:srgbClr val="FF3300"/>
                </a:solidFill>
              </a:rPr>
              <a:t>po 35 punktów, a z języka obcego 30 punktów</a:t>
            </a:r>
            <a:endParaRPr lang="pl-PL" altLang="pl-PL" sz="2000" dirty="0"/>
          </a:p>
          <a:p>
            <a:pPr eaLnBrk="1" hangingPunct="1">
              <a:defRPr/>
            </a:pPr>
            <a:endParaRPr lang="pl-PL" alt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pl-PL" altLang="pl-PL" sz="2400" b="1" dirty="0">
                <a:solidFill>
                  <a:schemeClr val="accent1">
                    <a:lumMod val="75000"/>
                  </a:schemeClr>
                </a:solidFill>
              </a:rPr>
              <a:t>Np.             </a:t>
            </a:r>
            <a:r>
              <a:rPr lang="pl-PL" altLang="pl-PL" sz="2400" b="1" dirty="0">
                <a:solidFill>
                  <a:schemeClr val="accent1">
                    <a:lumMod val="75000"/>
                  </a:schemeClr>
                </a:solidFill>
              </a:rPr>
              <a:t>język polski </a:t>
            </a:r>
            <a:r>
              <a:rPr lang="pl-PL" altLang="pl-PL" sz="2400" b="1" dirty="0" smtClean="0">
                <a:solidFill>
                  <a:schemeClr val="accent1">
                    <a:lumMod val="75000"/>
                  </a:schemeClr>
                </a:solidFill>
              </a:rPr>
              <a:t>75</a:t>
            </a:r>
            <a:r>
              <a:rPr lang="pl-PL" altLang="pl-PL" sz="2400" b="1" dirty="0">
                <a:solidFill>
                  <a:schemeClr val="accent1">
                    <a:lumMod val="75000"/>
                  </a:schemeClr>
                </a:solidFill>
              </a:rPr>
              <a:t>%                  </a:t>
            </a:r>
            <a:r>
              <a:rPr lang="pl-PL" altLang="pl-PL" sz="2400" b="1" dirty="0" smtClean="0">
                <a:solidFill>
                  <a:schemeClr val="accent1">
                    <a:lumMod val="75000"/>
                  </a:schemeClr>
                </a:solidFill>
              </a:rPr>
              <a:t>75 </a:t>
            </a:r>
            <a:r>
              <a:rPr lang="pl-PL" altLang="pl-PL" sz="2000" b="1" baseline="30000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pl-PL" altLang="pl-PL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altLang="pl-PL" sz="2400" b="1" dirty="0" smtClean="0">
                <a:solidFill>
                  <a:schemeClr val="accent1">
                    <a:lumMod val="75000"/>
                  </a:schemeClr>
                </a:solidFill>
              </a:rPr>
              <a:t>0,35 </a:t>
            </a:r>
            <a:r>
              <a:rPr lang="pl-PL" altLang="pl-PL" sz="2400" b="1" dirty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pl-PL" altLang="pl-PL" sz="2400" b="1" dirty="0" smtClean="0">
                <a:solidFill>
                  <a:schemeClr val="accent1">
                    <a:lumMod val="75000"/>
                  </a:schemeClr>
                </a:solidFill>
              </a:rPr>
              <a:t>26 </a:t>
            </a:r>
            <a:r>
              <a:rPr lang="pl-PL" altLang="pl-PL" sz="2400" b="1" dirty="0">
                <a:solidFill>
                  <a:schemeClr val="accent1">
                    <a:lumMod val="75000"/>
                  </a:schemeClr>
                </a:solidFill>
              </a:rPr>
              <a:t>punktów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95288" y="0"/>
            <a:ext cx="8385175" cy="109696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Wyniki egzaminu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0" y="765175"/>
            <a:ext cx="91440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altLang="pl-PL" dirty="0"/>
          </a:p>
          <a:p>
            <a:pPr eaLnBrk="1" hangingPunct="1">
              <a:defRPr/>
            </a:pPr>
            <a:r>
              <a:rPr lang="pl-PL" altLang="pl-PL" sz="2000" b="1" dirty="0">
                <a:solidFill>
                  <a:srgbClr val="0000FF"/>
                </a:solidFill>
              </a:rPr>
              <a:t>Wyniki egzaminu gimnazjalnego przedstawiony w procentach z: </a:t>
            </a:r>
          </a:p>
          <a:p>
            <a:pPr eaLnBrk="1" hangingPunct="1">
              <a:defRPr/>
            </a:pPr>
            <a:endParaRPr lang="pl-PL" altLang="pl-PL" sz="2000" b="1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pl-PL" altLang="pl-PL" sz="2000" b="1" dirty="0">
                <a:solidFill>
                  <a:srgbClr val="0000FF"/>
                </a:solidFill>
              </a:rPr>
              <a:t>1) język polski, </a:t>
            </a:r>
          </a:p>
          <a:p>
            <a:pPr eaLnBrk="1" hangingPunct="1">
              <a:defRPr/>
            </a:pPr>
            <a:r>
              <a:rPr lang="pl-PL" altLang="pl-PL" sz="2000" b="1" dirty="0">
                <a:solidFill>
                  <a:srgbClr val="0000FF"/>
                </a:solidFill>
              </a:rPr>
              <a:t>2) historia i wiedza o społeczeństwie, </a:t>
            </a:r>
          </a:p>
          <a:p>
            <a:pPr eaLnBrk="1" hangingPunct="1">
              <a:defRPr/>
            </a:pPr>
            <a:r>
              <a:rPr lang="pl-PL" altLang="pl-PL" sz="2000" b="1" dirty="0">
                <a:solidFill>
                  <a:srgbClr val="0000FF"/>
                </a:solidFill>
              </a:rPr>
              <a:t>3) matematyka, </a:t>
            </a:r>
          </a:p>
          <a:p>
            <a:pPr eaLnBrk="1" hangingPunct="1">
              <a:defRPr/>
            </a:pPr>
            <a:r>
              <a:rPr lang="pl-PL" altLang="pl-PL" sz="2000" b="1" dirty="0">
                <a:solidFill>
                  <a:srgbClr val="0000FF"/>
                </a:solidFill>
              </a:rPr>
              <a:t>4) przedmioty przyrodnicze (biologia, geografia, fizyka, chemia), </a:t>
            </a:r>
          </a:p>
          <a:p>
            <a:pPr eaLnBrk="1" hangingPunct="1">
              <a:defRPr/>
            </a:pPr>
            <a:r>
              <a:rPr lang="pl-PL" altLang="pl-PL" sz="2000" b="1" dirty="0">
                <a:solidFill>
                  <a:srgbClr val="0000FF"/>
                </a:solidFill>
              </a:rPr>
              <a:t>5) język obcy nowożytny na poziomie podstawowym</a:t>
            </a:r>
          </a:p>
          <a:p>
            <a:pPr eaLnBrk="1" hangingPunct="1">
              <a:defRPr/>
            </a:pPr>
            <a:endParaRPr lang="pl-PL" altLang="pl-PL" sz="1200" b="1" dirty="0">
              <a:solidFill>
                <a:srgbClr val="0000FF"/>
              </a:solidFill>
            </a:endParaRPr>
          </a:p>
          <a:p>
            <a:pPr algn="ctr" eaLnBrk="1" hangingPunct="1">
              <a:defRPr/>
            </a:pPr>
            <a:r>
              <a:rPr lang="pl-PL" altLang="pl-PL" sz="2800" b="1" dirty="0">
                <a:solidFill>
                  <a:srgbClr val="0000FF"/>
                </a:solidFill>
              </a:rPr>
              <a:t>mnoży się przez 0,2</a:t>
            </a:r>
          </a:p>
          <a:p>
            <a:pPr eaLnBrk="1" hangingPunct="1">
              <a:defRPr/>
            </a:pPr>
            <a:endParaRPr lang="pl-PL" altLang="pl-PL" sz="1200" b="1" dirty="0"/>
          </a:p>
          <a:p>
            <a:pPr eaLnBrk="1" hangingPunct="1">
              <a:defRPr/>
            </a:pPr>
            <a:r>
              <a:rPr lang="pl-PL" altLang="pl-PL" sz="2000" b="1" dirty="0">
                <a:solidFill>
                  <a:srgbClr val="FF3300"/>
                </a:solidFill>
              </a:rPr>
              <a:t>To oznacza, że z każdego zakresu można uzyskać maksymalnie 20 punktów - jeden procent w każdym z zakresów odpowiada 0,2 punktu.</a:t>
            </a:r>
            <a:r>
              <a:rPr lang="pl-PL" altLang="pl-PL" sz="2000" dirty="0"/>
              <a:t> </a:t>
            </a:r>
          </a:p>
          <a:p>
            <a:pPr eaLnBrk="1" hangingPunct="1">
              <a:defRPr/>
            </a:pPr>
            <a:r>
              <a:rPr lang="pl-PL" altLang="pl-PL" sz="2400" dirty="0">
                <a:solidFill>
                  <a:schemeClr val="accent1">
                    <a:lumMod val="75000"/>
                  </a:schemeClr>
                </a:solidFill>
              </a:rPr>
              <a:t>Za każdą część egzaminu można zdobyć 20 punktów.</a:t>
            </a:r>
          </a:p>
          <a:p>
            <a:pPr eaLnBrk="1" hangingPunct="1">
              <a:defRPr/>
            </a:pPr>
            <a:endParaRPr lang="pl-PL" alt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pl-PL" altLang="pl-PL" sz="2400" b="1" dirty="0">
                <a:solidFill>
                  <a:schemeClr val="accent1">
                    <a:lumMod val="75000"/>
                  </a:schemeClr>
                </a:solidFill>
              </a:rPr>
              <a:t>Np.             język polski 65%                  </a:t>
            </a:r>
            <a:r>
              <a:rPr lang="pl-PL" altLang="pl-PL" sz="2400" b="1" dirty="0" err="1">
                <a:solidFill>
                  <a:schemeClr val="accent1">
                    <a:lumMod val="75000"/>
                  </a:schemeClr>
                </a:solidFill>
              </a:rPr>
              <a:t>65</a:t>
            </a:r>
            <a:r>
              <a:rPr lang="pl-PL" altLang="pl-PL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altLang="pl-PL" sz="2000" b="1" baseline="30000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pl-PL" altLang="pl-PL" sz="2400" b="1" dirty="0">
                <a:solidFill>
                  <a:schemeClr val="accent1">
                    <a:lumMod val="75000"/>
                  </a:schemeClr>
                </a:solidFill>
              </a:rPr>
              <a:t> 0,2 = 13 punktów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387</Words>
  <Application>Microsoft Office PowerPoint</Application>
  <PresentationFormat>Pokaz na ekranie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Wyniki egzaminu</vt:lpstr>
      <vt:lpstr>Wyniki egzaminu</vt:lpstr>
      <vt:lpstr>Slajd 10</vt:lpstr>
      <vt:lpstr>Slajd 11</vt:lpstr>
      <vt:lpstr> http://www.kuratorium.krakow.pl (Zakładka:    Szkoły i organy prowadzące  --  Rekrutacja)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Ewa</dc:creator>
  <cp:lastModifiedBy>Ewa</cp:lastModifiedBy>
  <cp:revision>5</cp:revision>
  <dcterms:created xsi:type="dcterms:W3CDTF">2019-03-05T13:53:09Z</dcterms:created>
  <dcterms:modified xsi:type="dcterms:W3CDTF">2019-03-05T14:34:42Z</dcterms:modified>
</cp:coreProperties>
</file>